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58" r:id="rId3"/>
    <p:sldId id="275" r:id="rId4"/>
    <p:sldId id="265" r:id="rId5"/>
    <p:sldId id="271" r:id="rId6"/>
    <p:sldId id="272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879CBF7-C2B4-4626-8F5E-2B7BDB5AE8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08752-F2C3-4495-9102-D1602E9C226A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A8F47C-71BD-460C-AC1F-E2733C8A26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695E0-1E1A-4D54-BC78-9887C3B8A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C765A-3F40-431B-A000-4595A09AA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C5407B-1F63-4521-A653-10B767E93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45CC7-E168-477E-87B5-AFA8C6E6C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A6A86-E421-4DEE-9284-5952C263E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68CC-4A5A-4CB4-9008-773DCFF12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64F-D54C-42DD-86CA-D50012A52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7DB67-93AE-4235-BA5E-4ADB07DCB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0D375-730A-462B-8E68-183B79E0F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72419-32AC-4D46-850E-BE5C5FFBA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59DF5-DD13-4877-A809-E128F03E3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5730E5-09BA-4CC9-B13E-E7A9C4612BA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31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PRO FORMA BALANCE SHEET</a:t>
            </a:r>
            <a:br>
              <a:rPr lang="en-US" sz="3200" b="1"/>
            </a:br>
            <a:r>
              <a:rPr lang="en-US" sz="3200" b="1"/>
              <a:t>Contd…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u="sng"/>
              <a:t>Liabilities</a:t>
            </a:r>
          </a:p>
          <a:p>
            <a:pPr marL="609600" indent="-609600"/>
            <a:r>
              <a:rPr lang="en-US" b="1"/>
              <a:t>Liabilities </a:t>
            </a:r>
            <a:r>
              <a:rPr lang="en-US"/>
              <a:t>accounts represent everything owed to creditors. </a:t>
            </a:r>
          </a:p>
          <a:p>
            <a:pPr marL="609600" indent="-609600"/>
            <a:r>
              <a:rPr lang="en-US"/>
              <a:t>Current liabilities are due within a year. </a:t>
            </a:r>
          </a:p>
          <a:p>
            <a:pPr marL="609600" indent="-609600"/>
            <a:r>
              <a:rPr lang="en-US"/>
              <a:t>Others are long-term debts. </a:t>
            </a:r>
          </a:p>
          <a:p>
            <a:pPr marL="609600" indent="-609600"/>
            <a:r>
              <a:rPr lang="en-US"/>
              <a:t>It is often necessary to delay payments of bills in order to more effectively manage cash flow.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PRO FORMA BALANCE SHEET</a:t>
            </a:r>
            <a:br>
              <a:rPr lang="en-US" sz="3200" b="1"/>
            </a:br>
            <a:r>
              <a:rPr lang="en-US" sz="3200" b="1"/>
              <a:t>Contd…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/>
              <a:t>Owners Equity</a:t>
            </a:r>
            <a:endParaRPr lang="en-US"/>
          </a:p>
          <a:p>
            <a:r>
              <a:rPr lang="en-US"/>
              <a:t>This amount represents the excess of all assets over all liabilities. </a:t>
            </a:r>
            <a:endParaRPr lang="en-US" b="1"/>
          </a:p>
          <a:p>
            <a:r>
              <a:rPr lang="en-US"/>
              <a:t>Owners equity represents the net worth of the business. </a:t>
            </a:r>
          </a:p>
          <a:p>
            <a:r>
              <a:rPr lang="en-US"/>
              <a:t>Any profit from the business will also be included in the net worth as retained earnings.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BREAK-EVEN ANALYSIS</a:t>
            </a:r>
            <a:r>
              <a:rPr lang="en-US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b="1"/>
              <a:t>Break-even </a:t>
            </a:r>
            <a:r>
              <a:rPr lang="en-US" sz="2800"/>
              <a:t>analysis is a technique for determining how many units must be sold in order to break even.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firm has fixed cost obligations that must be covered by sales volume in order for a company to break even.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break-even point is that volume of sales at which the business will neither make a profit nor incur a loss.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The break even sales point is the volume of sales needed to cover total variable and fixed expenses.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BREAK-EVEN ANALYSIS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Break Even = </a:t>
            </a:r>
            <a:r>
              <a:rPr lang="en-US" i="1"/>
              <a:t>FC</a:t>
            </a:r>
            <a:r>
              <a:rPr lang="en-US"/>
              <a:t> / (</a:t>
            </a:r>
            <a:r>
              <a:rPr lang="en-US" i="1"/>
              <a:t>SP</a:t>
            </a:r>
            <a:r>
              <a:rPr lang="en-US"/>
              <a:t> − </a:t>
            </a:r>
            <a:r>
              <a:rPr lang="en-US" i="1"/>
              <a:t>VC</a:t>
            </a:r>
            <a:r>
              <a:rPr lang="en-US"/>
              <a:t>) </a:t>
            </a:r>
          </a:p>
          <a:p>
            <a:pPr>
              <a:buFont typeface="Wingdings" pitchFamily="2" charset="2"/>
              <a:buNone/>
            </a:pPr>
            <a:r>
              <a:rPr lang="en-US"/>
              <a:t> FC= Fixed Cost</a:t>
            </a:r>
          </a:p>
          <a:p>
            <a:pPr>
              <a:buFont typeface="Wingdings" pitchFamily="2" charset="2"/>
              <a:buNone/>
            </a:pPr>
            <a:r>
              <a:rPr lang="en-US"/>
              <a:t> SP= Selling Price</a:t>
            </a:r>
          </a:p>
          <a:p>
            <a:pPr>
              <a:buFont typeface="Wingdings" pitchFamily="2" charset="2"/>
              <a:buNone/>
            </a:pPr>
            <a:r>
              <a:rPr lang="en-US"/>
              <a:t> VC= Variable Cost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THE FINANCIAL PLAN</a:t>
            </a:r>
            <a:r>
              <a:rPr lang="en-US"/>
              <a:t> </a:t>
            </a:r>
            <a:br>
              <a:rPr lang="en-US"/>
            </a:br>
            <a:r>
              <a:rPr lang="en-US"/>
              <a:t>Contd…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 FORMA INCOME STATEMENTS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Projected net profit= Projected revenues- projected cost and expenses</a:t>
            </a:r>
          </a:p>
          <a:p>
            <a:pPr marL="609600" indent="-609600"/>
            <a:r>
              <a:rPr lang="en-US" sz="2800"/>
              <a:t>Sales is the major source of revenue; since other activities relate to sales, it is usually the first item defined.</a:t>
            </a:r>
            <a:r>
              <a:rPr lang="en-US" b="1"/>
              <a:t> </a:t>
            </a:r>
          </a:p>
          <a:p>
            <a:pPr marL="609600" indent="-609600"/>
            <a:r>
              <a:rPr lang="en-US" sz="2800"/>
              <a:t>In preparing the pro forma income statement, sales by month must be calculated first</a:t>
            </a:r>
            <a:r>
              <a:rPr lang="en-US" sz="2800" b="1"/>
              <a:t>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3600" b="1"/>
              <a:t>PRO FORMA INCOME STATEMENTS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Font typeface="Wingdings" pitchFamily="2" charset="2"/>
              <a:buNone/>
            </a:pPr>
            <a:r>
              <a:rPr lang="en-US" sz="2800" b="1" u="sng"/>
              <a:t>Sales Forecasting</a:t>
            </a:r>
          </a:p>
          <a:p>
            <a:pPr marL="533400" indent="-533400"/>
            <a:r>
              <a:rPr lang="en-US" sz="2800"/>
              <a:t>Market research, industry sales, and trial experience might provide the basis for these figures. </a:t>
            </a:r>
          </a:p>
          <a:p>
            <a:pPr marL="533400" indent="-533400"/>
            <a:r>
              <a:rPr lang="en-US" sz="2800"/>
              <a:t>Forecasting techniques, such as a survey of buyers’ intentions or expert opinions, can be used to project sales. </a:t>
            </a:r>
          </a:p>
          <a:p>
            <a:pPr marL="533400" indent="-533400"/>
            <a:r>
              <a:rPr lang="en-US" sz="2800"/>
              <a:t>The costs for achieving increases in sales can be higher in early months.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 FORMA INCOME STATEMENTS</a:t>
            </a:r>
            <a:br>
              <a:rPr lang="en-US" sz="3600" b="1"/>
            </a:br>
            <a:r>
              <a:rPr lang="en-US" sz="3600" b="1"/>
              <a:t>Contd…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Sales revenues for an Internet start-up are often more difficult to project. 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The pro forma income statements also provide projections of all operating expenses for each month of the first year. 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In addition to the first year’s statement, projections should be made for years 2 and 3.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 FORMA CASH FLOW</a:t>
            </a:r>
            <a:r>
              <a:rPr lang="en-US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Cash flow is not the same as profit</a:t>
            </a:r>
            <a:r>
              <a:rPr lang="en-US" b="1"/>
              <a:t>.  </a:t>
            </a:r>
            <a:endParaRPr lang="en-US"/>
          </a:p>
          <a:p>
            <a:pPr marL="609600" indent="-609600"/>
            <a:r>
              <a:rPr lang="en-US"/>
              <a:t>Profit is the result of subtracting expenses from sales. </a:t>
            </a:r>
          </a:p>
          <a:p>
            <a:pPr marL="609600" indent="-609600"/>
            <a:r>
              <a:rPr lang="en-US"/>
              <a:t>Cash flow results from the difference between actual cash receipts and cash payments. </a:t>
            </a:r>
          </a:p>
          <a:p>
            <a:pPr marL="609600" indent="-609600"/>
            <a:r>
              <a:rPr lang="en-US"/>
              <a:t>Cash flows only when actual payments are made or received.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PRO FORMA CASH FLOW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u="sng"/>
              <a:t>Projections of Cash Flow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There are two methods: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In the </a:t>
            </a:r>
            <a:r>
              <a:rPr lang="en-US" sz="2800" b="1"/>
              <a:t>indirect method</a:t>
            </a:r>
            <a:r>
              <a:rPr lang="en-US" sz="2800"/>
              <a:t> some adjustments are made to the net income based on the fact that actual cash may not have actual been received or disbursed.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b="1"/>
              <a:t>direct method</a:t>
            </a:r>
            <a:r>
              <a:rPr lang="en-US" sz="2800"/>
              <a:t>, a simple determination of cash in less cash out, gives a fast indication of the cash position of the new venture at a point in time.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b="1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PRO FORMA CASH FLOW</a:t>
            </a:r>
            <a:br>
              <a:rPr lang="en-US" sz="4000" b="1"/>
            </a:br>
            <a:r>
              <a:rPr lang="en-US" sz="4000" b="1"/>
              <a:t>Contd…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It is important for the entrepreneur to make monthly projections of cash, pro forma cash flow </a:t>
            </a:r>
          </a:p>
          <a:p>
            <a:pPr>
              <a:lnSpc>
                <a:spcPct val="90000"/>
              </a:lnSpc>
            </a:pPr>
            <a:r>
              <a:rPr lang="en-US" sz="2800"/>
              <a:t>The most difficult problem with projecting cash flows is determining the exact monthly receipts and disbursements. </a:t>
            </a:r>
          </a:p>
          <a:p>
            <a:pPr>
              <a:lnSpc>
                <a:spcPct val="90000"/>
              </a:lnSpc>
            </a:pPr>
            <a:r>
              <a:rPr lang="en-US" sz="2800"/>
              <a:t>The pro forma cash flow is based on best estimates and may need to be revised to ensure accuracy. </a:t>
            </a:r>
          </a:p>
          <a:p>
            <a:pPr>
              <a:lnSpc>
                <a:spcPct val="90000"/>
              </a:lnSpc>
            </a:pPr>
            <a:r>
              <a:rPr lang="en-US" sz="2800"/>
              <a:t>It is useful to provide several scenarios, each based on different levels of success.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PRO FORMA BALANCE SHEET</a:t>
            </a:r>
            <a:r>
              <a:rPr lang="en-US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/>
              <a:t>Assets</a:t>
            </a:r>
          </a:p>
          <a:p>
            <a:pPr>
              <a:lnSpc>
                <a:spcPct val="80000"/>
              </a:lnSpc>
            </a:pPr>
            <a:r>
              <a:rPr lang="en-US" sz="2400"/>
              <a:t>Assets represent everything of value that is owned by the business. </a:t>
            </a:r>
          </a:p>
          <a:p>
            <a:pPr>
              <a:lnSpc>
                <a:spcPct val="80000"/>
              </a:lnSpc>
            </a:pPr>
            <a:r>
              <a:rPr lang="en-US" sz="2400"/>
              <a:t>The assets are categorized as current or fixed. </a:t>
            </a:r>
          </a:p>
          <a:p>
            <a:pPr>
              <a:lnSpc>
                <a:spcPct val="80000"/>
              </a:lnSpc>
            </a:pPr>
            <a:r>
              <a:rPr lang="en-US" sz="2400"/>
              <a:t>Value is not necessary replacement cost-it is the actual cost expended for the asset. </a:t>
            </a:r>
          </a:p>
          <a:p>
            <a:pPr>
              <a:lnSpc>
                <a:spcPct val="80000"/>
              </a:lnSpc>
            </a:pPr>
            <a:r>
              <a:rPr lang="en-US" sz="2400"/>
              <a:t>Current assets include cash and anything that will be converted into cash within a year. </a:t>
            </a:r>
          </a:p>
          <a:p>
            <a:pPr>
              <a:lnSpc>
                <a:spcPct val="80000"/>
              </a:lnSpc>
            </a:pPr>
            <a:r>
              <a:rPr lang="en-US" sz="2400"/>
              <a:t>Fixed assets are those that will be used over a long period of time. </a:t>
            </a:r>
          </a:p>
          <a:p>
            <a:pPr>
              <a:lnSpc>
                <a:spcPct val="80000"/>
              </a:lnSpc>
            </a:pPr>
            <a:r>
              <a:rPr lang="en-US" sz="2400"/>
              <a:t>Management of receivables, or money owed by customers, is important to the business’ cash flow of the business.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494</TotalTime>
  <Words>662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Slit</vt:lpstr>
      <vt:lpstr>ENTREPRENEURSHIP  Lecture No: 31 BY  CH. SHAHZAD ANSAR</vt:lpstr>
      <vt:lpstr>THE FINANCIAL PLAN  Contd…</vt:lpstr>
      <vt:lpstr>PRO FORMA INCOME STATEMENTS </vt:lpstr>
      <vt:lpstr>PRO FORMA INCOME STATEMENTS Contd…</vt:lpstr>
      <vt:lpstr>PRO FORMA INCOME STATEMENTS Contd…</vt:lpstr>
      <vt:lpstr>PRO FORMA CASH FLOW </vt:lpstr>
      <vt:lpstr>PRO FORMA CASH FLOW Contd…</vt:lpstr>
      <vt:lpstr>PRO FORMA CASH FLOW Contd…</vt:lpstr>
      <vt:lpstr>PRO FORMA BALANCE SHEET </vt:lpstr>
      <vt:lpstr>PRO FORMA BALANCE SHEET Contd…</vt:lpstr>
      <vt:lpstr>PRO FORMA BALANCE SHEET Contd…</vt:lpstr>
      <vt:lpstr>BREAK-EVEN ANALYSIS </vt:lpstr>
      <vt:lpstr>BREAK-EVEN ANALYSIS Contd…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127</cp:revision>
  <dcterms:created xsi:type="dcterms:W3CDTF">2005-08-31T20:27:07Z</dcterms:created>
  <dcterms:modified xsi:type="dcterms:W3CDTF">2020-05-12T10:06:57Z</dcterms:modified>
</cp:coreProperties>
</file>